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1" r:id="rId4"/>
    <p:sldId id="260" r:id="rId5"/>
    <p:sldId id="263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D54FAD-A15A-428F-93A8-5E3776BE829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FC84ED-C9C6-4948-B2EF-13B378687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85949"/>
          </a:xfrm>
        </p:spPr>
        <p:txBody>
          <a:bodyPr/>
          <a:lstStyle/>
          <a:p>
            <a:r>
              <a:rPr lang="ru-RU" dirty="0" smtClean="0"/>
              <a:t>Причины речевых нарушений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“Все мы родом из детства” </a:t>
            </a:r>
          </a:p>
          <a:p>
            <a:r>
              <a:rPr lang="ru-RU" b="1" dirty="0"/>
              <a:t>Сент-Экзюпери 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Поль </a:t>
            </a:r>
            <a:r>
              <a:rPr lang="ru-RU" dirty="0" err="1" smtClean="0"/>
              <a:t>Брока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(28.6.1824 - 9.7.1880)</a:t>
            </a:r>
            <a:endParaRPr lang="ru-RU" dirty="0"/>
          </a:p>
        </p:txBody>
      </p:sp>
      <p:pic>
        <p:nvPicPr>
          <p:cNvPr id="4" name="Содержимое 3" descr="paul-broc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62250" y="2132012"/>
            <a:ext cx="2857500" cy="381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Карл </a:t>
            </a:r>
            <a:r>
              <a:rPr lang="ru-RU" dirty="0" err="1" smtClean="0"/>
              <a:t>Вернике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(1848 - 1905)</a:t>
            </a:r>
            <a:endParaRPr lang="ru-RU" dirty="0"/>
          </a:p>
        </p:txBody>
      </p:sp>
      <p:pic>
        <p:nvPicPr>
          <p:cNvPr id="4" name="Содержимое 3" descr="310px-Карл_Вернике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1785926"/>
            <a:ext cx="2857520" cy="3571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55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571481"/>
            <a:ext cx="6000792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Причины </a:t>
            </a:r>
            <a:r>
              <a:rPr lang="ru-RU" dirty="0" smtClean="0"/>
              <a:t>нарушений </a:t>
            </a:r>
            <a:r>
              <a:rPr lang="ru-RU" dirty="0" smtClean="0"/>
              <a:t>речи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99592" y="105273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Внутриутробные</a:t>
            </a:r>
            <a:r>
              <a:rPr lang="ru-RU" dirty="0" smtClean="0"/>
              <a:t>: токсикозы, курение, алкоголь, угроза выкидыша, </a:t>
            </a:r>
          </a:p>
          <a:p>
            <a:r>
              <a:rPr lang="ru-RU" dirty="0" smtClean="0"/>
              <a:t>патология плаценты, повышенное артериальное давление у мамы, </a:t>
            </a:r>
          </a:p>
          <a:p>
            <a:r>
              <a:rPr lang="ru-RU" dirty="0" smtClean="0"/>
              <a:t>заболевания крови, инфекционные и сахарный диабет.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827584" y="3789040"/>
            <a:ext cx="7632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Заболевания перенесённые ребёнком в первые годы жизни</a:t>
            </a:r>
            <a:r>
              <a:rPr lang="ru-RU" dirty="0" smtClean="0"/>
              <a:t>; инфекционные заболевания, </a:t>
            </a:r>
            <a:r>
              <a:rPr lang="ru-RU" dirty="0" err="1" smtClean="0"/>
              <a:t>нейроинфекции</a:t>
            </a:r>
            <a:r>
              <a:rPr lang="ru-RU" dirty="0" smtClean="0"/>
              <a:t>, заболевания или ушибы головного мозга, травмы лицевого скелета.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501317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Наследственная предрасположенность и генетические заболевания:</a:t>
            </a:r>
          </a:p>
          <a:p>
            <a:r>
              <a:rPr lang="ru-RU" dirty="0" smtClean="0"/>
              <a:t>Особенности строения мягкого и твёрдого неба, укороченная подъязычная связка, особенности развития речевых зон мозга.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71600" y="2420888"/>
            <a:ext cx="7132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Неблагоприятные роды и их последствия</a:t>
            </a:r>
            <a:r>
              <a:rPr lang="ru-RU" dirty="0" smtClean="0"/>
              <a:t>: родовые травмы головного</a:t>
            </a:r>
          </a:p>
          <a:p>
            <a:r>
              <a:rPr lang="ru-RU" dirty="0" smtClean="0"/>
              <a:t> мозга и шейного отдела позвоночника. Асфиксии во время родов. </a:t>
            </a:r>
          </a:p>
          <a:p>
            <a:r>
              <a:rPr lang="ru-RU" dirty="0" smtClean="0"/>
              <a:t>Масса тела новорожденного менее 1500 грамм.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777318" cy="100013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Критические периоды в развитии речевой функции у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714357"/>
          <a:ext cx="8585520" cy="6604191"/>
        </p:xfrm>
        <a:graphic>
          <a:graphicData uri="http://schemas.openxmlformats.org/drawingml/2006/table">
            <a:tbl>
              <a:tblPr/>
              <a:tblGrid>
                <a:gridCol w="3429024"/>
                <a:gridCol w="3000396"/>
                <a:gridCol w="2156100"/>
              </a:tblGrid>
              <a:tr h="35718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Первый критический период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Второй критический период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Третий критический период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2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года жизни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года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6-7 </a:t>
                      </a:r>
                      <a:r>
                        <a:rPr kumimoji="0" lang="be-BY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Формируются предпосылки речи и начинается  речевое развитие; складываются основы коммуникативного поведения; движущей силой  развития речи  становится потребность в общении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Интенсивно развивается связная речь, происходит переход от  ситуационной речи к контекстной;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развития письменной речи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Интенсивное развитие корковых речевых зон, в частности центра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Брока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Рассогласованность в работе центральной нервной системы, в нейроэндокринной и сосудистой регуляции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«Срывы» нервной деятельности из-за возрастания нагрузки на ЦНС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Задержка речевого развития, недоразвитие речи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Заикание,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мутизм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отставание речевого развития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Заикание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1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7693"/>
            <a:ext cx="750277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Направления логопедической работы: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Развитие речевого дыхания.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Развитие фонематического слуха.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Развитие мелкой и речевой моторики.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по формированию правильного уклада 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артикуляционного аппарата.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по вызову звука.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над автоматизацией звука.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над формированием грамматического строя речи.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над формированием связной речи.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Работа по обучению грамоте и профилактики </a:t>
            </a:r>
            <a:r>
              <a:rPr lang="ru-RU" dirty="0" err="1" smtClean="0"/>
              <a:t>дисграфии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Задачи для родителей: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Постоянное совершенствование мелкой и общей моторики.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Закрепление произношения поставленных логопедом звуков.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Обогащение, уточнение и активизация отработанной педагогом лексики.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Упражнение в правильном употреблении сформированных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 грамматических категорий.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Развитие внимания, памяти, логического мышления в играх и упражнениях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на бездефектном материале.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ru-RU" dirty="0" smtClean="0"/>
              <a:t>Закрепление формирующихся навыков </a:t>
            </a:r>
            <a:r>
              <a:rPr lang="ru-RU" dirty="0" err="1" smtClean="0"/>
              <a:t>звуко-буквенного</a:t>
            </a:r>
            <a:r>
              <a:rPr lang="ru-RU" dirty="0" smtClean="0"/>
              <a:t> анализа.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405</TotalTime>
  <Words>330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Причины речевых нарушений</vt:lpstr>
      <vt:lpstr>Поль Брока (28.6.1824 - 9.7.1880)</vt:lpstr>
      <vt:lpstr>Карл Вернике (1848 - 1905)</vt:lpstr>
      <vt:lpstr> </vt:lpstr>
      <vt:lpstr>  Причины нарушений речи   </vt:lpstr>
      <vt:lpstr>          Критические периоды в развитии речевой функции у детей </vt:lpstr>
      <vt:lpstr>Слайд 7</vt:lpstr>
      <vt:lpstr>Слайд 8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речевых нарушений</dc:title>
  <dc:creator>N</dc:creator>
  <cp:lastModifiedBy>User</cp:lastModifiedBy>
  <cp:revision>50</cp:revision>
  <dcterms:created xsi:type="dcterms:W3CDTF">2003-02-12T02:06:29Z</dcterms:created>
  <dcterms:modified xsi:type="dcterms:W3CDTF">2015-05-22T07:43:49Z</dcterms:modified>
</cp:coreProperties>
</file>